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Caveat"/>
      <p:regular r:id="rId39"/>
      <p:bold r:id="rId40"/>
    </p:embeddedFont>
    <p:embeddedFont>
      <p:font typeface="Amatic SC"/>
      <p:regular r:id="rId41"/>
      <p:bold r:id="rId42"/>
    </p:embeddedFont>
    <p:embeddedFont>
      <p:font typeface="Source Code Pro"/>
      <p:regular r:id="rId43"/>
      <p:bold r:id="rId44"/>
      <p:italic r:id="rId45"/>
      <p:boldItalic r:id="rId46"/>
    </p:embeddedFont>
    <p:embeddedFont>
      <p:font typeface="Oswald"/>
      <p:regular r:id="rId47"/>
      <p:bold r:id="rId48"/>
    </p:embeddedFont>
    <p:embeddedFont>
      <p:font typeface="Nunito Sans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aveat-bold.fntdata"/><Relationship Id="rId42" Type="http://schemas.openxmlformats.org/officeDocument/2006/relationships/font" Target="fonts/AmaticSC-bold.fntdata"/><Relationship Id="rId41" Type="http://schemas.openxmlformats.org/officeDocument/2006/relationships/font" Target="fonts/AmaticSC-regular.fntdata"/><Relationship Id="rId44" Type="http://schemas.openxmlformats.org/officeDocument/2006/relationships/font" Target="fonts/SourceCodePro-bold.fntdata"/><Relationship Id="rId43" Type="http://schemas.openxmlformats.org/officeDocument/2006/relationships/font" Target="fonts/SourceCodePro-regular.fntdata"/><Relationship Id="rId46" Type="http://schemas.openxmlformats.org/officeDocument/2006/relationships/font" Target="fonts/SourceCodePro-boldItalic.fntdata"/><Relationship Id="rId45" Type="http://schemas.openxmlformats.org/officeDocument/2006/relationships/font" Target="fonts/SourceCodePr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swald-bold.fntdata"/><Relationship Id="rId47" Type="http://schemas.openxmlformats.org/officeDocument/2006/relationships/font" Target="fonts/Oswald-regular.fntdata"/><Relationship Id="rId49" Type="http://schemas.openxmlformats.org/officeDocument/2006/relationships/font" Target="fonts/Nunito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Caveat-regular.fntdata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NunitoSans-italic.fntdata"/><Relationship Id="rId50" Type="http://schemas.openxmlformats.org/officeDocument/2006/relationships/font" Target="fonts/NunitoSans-bold.fntdata"/><Relationship Id="rId52" Type="http://schemas.openxmlformats.org/officeDocument/2006/relationships/font" Target="fonts/Nunito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125d6def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125d6def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125d6def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125d6def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125d6def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125d6def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125d6def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6125d6def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125d6def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125d6def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125d6def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125d6def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125d6def4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125d6def4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125d6def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125d6def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125d6def4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125d6def4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125d6def4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125d6def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611f63c21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611f63c21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125d6def4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125d6def4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125d6def4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125d6def4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11d963d7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11d963d7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125d6def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125d6def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125d6def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125d6def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11d963d7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11d963d7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611d963d71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611d963d71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119d17ee4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119d17ee4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11f63c21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611f63c21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611d963d7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611d963d7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119d17ee4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6119d17ee4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11d963d71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11d963d71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125d6d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125d6d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125d6def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125d6def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611d963d7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611d963d7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1264a10e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61264a10e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11d963d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11d963d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611d963d71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611d963d71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11d963d7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11d963d7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11d963d7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11d963d7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125d6def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125d6def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32.png"/><Relationship Id="rId5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13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swald"/>
                <a:ea typeface="Oswald"/>
                <a:cs typeface="Oswald"/>
                <a:sym typeface="Oswald"/>
              </a:rPr>
              <a:t>Auto-tagging online content </a:t>
            </a:r>
            <a:endParaRPr sz="30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swald"/>
                <a:ea typeface="Oswald"/>
                <a:cs typeface="Oswald"/>
                <a:sym typeface="Oswald"/>
              </a:rPr>
              <a:t>for</a:t>
            </a:r>
            <a:endParaRPr sz="30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swald"/>
                <a:ea typeface="Oswald"/>
                <a:cs typeface="Oswald"/>
                <a:sym typeface="Oswald"/>
              </a:rPr>
              <a:t>content market efficiency</a:t>
            </a:r>
            <a:endParaRPr sz="3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0" y="3474000"/>
            <a:ext cx="8520600" cy="16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Arkaprabha Majumdar(2018MSBDA015)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3875" y="322036"/>
            <a:ext cx="9143999" cy="449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813"/>
            <a:ext cx="8896350" cy="509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50000" y="326827"/>
            <a:ext cx="9143999" cy="3850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18000" y="248879"/>
            <a:ext cx="9144001" cy="4645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9279" y="243000"/>
            <a:ext cx="831655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66500" y="-7"/>
            <a:ext cx="9144000" cy="4284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61500" y="-7"/>
            <a:ext cx="9144000" cy="4284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02000" y="-7"/>
            <a:ext cx="9143999" cy="4664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0000" y="301800"/>
            <a:ext cx="8402699" cy="41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6300" y="-7"/>
            <a:ext cx="9144000" cy="4284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 Sans"/>
              <a:buChar char="●"/>
            </a:pPr>
            <a:r>
              <a:rPr lang="en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Need for Auto-tagging of online content</a:t>
            </a:r>
            <a:endParaRPr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 Sans"/>
              <a:buChar char="●"/>
            </a:pPr>
            <a:r>
              <a:rPr lang="en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Data Collection</a:t>
            </a:r>
            <a:endParaRPr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 Sans"/>
              <a:buChar char="●"/>
            </a:pPr>
            <a:r>
              <a:rPr lang="en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Data Preprocessing</a:t>
            </a:r>
            <a:endParaRPr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 Sans"/>
              <a:buChar char="●"/>
            </a:pPr>
            <a:r>
              <a:rPr lang="en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Data Preparation</a:t>
            </a:r>
            <a:endParaRPr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 Sans"/>
              <a:buChar char="●"/>
            </a:pPr>
            <a:r>
              <a:rPr lang="en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Topic extraction using Latent Dirichlet Allocation(LDA)</a:t>
            </a:r>
            <a:endParaRPr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 Sans"/>
              <a:buChar char="●"/>
            </a:pPr>
            <a:r>
              <a:rPr lang="en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Algorithm Selection and Implementation</a:t>
            </a:r>
            <a:endParaRPr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 Sans"/>
              <a:buChar char="●"/>
            </a:pPr>
            <a:r>
              <a:rPr lang="en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Results</a:t>
            </a:r>
            <a:endParaRPr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 Sans"/>
              <a:buChar char="●"/>
            </a:pPr>
            <a:r>
              <a:rPr lang="en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Reference</a:t>
            </a:r>
            <a:endParaRPr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0" y="296100"/>
            <a:ext cx="5429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 u="sng">
                <a:solidFill>
                  <a:schemeClr val="accent1"/>
                </a:solidFill>
                <a:latin typeface="Caveat"/>
                <a:ea typeface="Caveat"/>
                <a:cs typeface="Caveat"/>
                <a:sym typeface="Caveat"/>
              </a:rPr>
              <a:t>Content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375" y="549668"/>
            <a:ext cx="9144000" cy="4284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8755"/>
            <a:ext cx="9143999" cy="4405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type="title"/>
          </p:nvPr>
        </p:nvSpPr>
        <p:spPr>
          <a:xfrm>
            <a:off x="311700" y="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Topic extraction using LDA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82" name="Google Shape;182;p34"/>
          <p:cNvSpPr txBox="1"/>
          <p:nvPr>
            <p:ph idx="1" type="body"/>
          </p:nvPr>
        </p:nvSpPr>
        <p:spPr>
          <a:xfrm>
            <a:off x="311700" y="801000"/>
            <a:ext cx="8520600" cy="42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 Sans"/>
              <a:buChar char="●"/>
            </a:pPr>
            <a:r>
              <a:rPr lang="en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To assign labels to the data now we’ll use tf-idf matrix for topic modeling</a:t>
            </a:r>
            <a:endParaRPr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 Sans"/>
              <a:buChar char="●"/>
            </a:pPr>
            <a:r>
              <a:rPr lang="en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Using the LDA Algorithm for topic modelling </a:t>
            </a:r>
            <a:endParaRPr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 Sans"/>
              <a:buChar char="●"/>
            </a:pPr>
            <a:r>
              <a:rPr lang="en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We found 20 topics  which will be used to obtain labels</a:t>
            </a:r>
            <a:endParaRPr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83" name="Google Shape;183;p34"/>
          <p:cNvPicPr preferRelativeResize="0"/>
          <p:nvPr/>
        </p:nvPicPr>
        <p:blipFill rotWithShape="1">
          <a:blip r:embed="rId3">
            <a:alphaModFix/>
          </a:blip>
          <a:srcRect b="11893" l="24829" r="11601" t="36055"/>
          <a:stretch/>
        </p:blipFill>
        <p:spPr>
          <a:xfrm>
            <a:off x="790000" y="1767000"/>
            <a:ext cx="7075074" cy="325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Using Gensim</a:t>
            </a:r>
            <a:r>
              <a:rPr lang="en"/>
              <a:t> :-</a:t>
            </a:r>
            <a:endParaRPr/>
          </a:p>
        </p:txBody>
      </p:sp>
      <p:pic>
        <p:nvPicPr>
          <p:cNvPr id="189" name="Google Shape;189;p35"/>
          <p:cNvPicPr preferRelativeResize="0"/>
          <p:nvPr/>
        </p:nvPicPr>
        <p:blipFill rotWithShape="1">
          <a:blip r:embed="rId3">
            <a:alphaModFix/>
          </a:blip>
          <a:srcRect b="0" l="23266" r="11506" t="32537"/>
          <a:stretch/>
        </p:blipFill>
        <p:spPr>
          <a:xfrm>
            <a:off x="123275" y="1391825"/>
            <a:ext cx="5413823" cy="314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5"/>
          <p:cNvPicPr preferRelativeResize="0"/>
          <p:nvPr/>
        </p:nvPicPr>
        <p:blipFill rotWithShape="1">
          <a:blip r:embed="rId4">
            <a:alphaModFix/>
          </a:blip>
          <a:srcRect b="21781" l="16300" r="48898" t="60801"/>
          <a:stretch/>
        </p:blipFill>
        <p:spPr>
          <a:xfrm>
            <a:off x="5650250" y="635375"/>
            <a:ext cx="3182049" cy="125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5"/>
          <p:cNvPicPr preferRelativeResize="0"/>
          <p:nvPr/>
        </p:nvPicPr>
        <p:blipFill rotWithShape="1">
          <a:blip r:embed="rId5">
            <a:alphaModFix/>
          </a:blip>
          <a:srcRect b="0" l="23100" r="22325" t="49912"/>
          <a:stretch/>
        </p:blipFill>
        <p:spPr>
          <a:xfrm>
            <a:off x="5594625" y="2255700"/>
            <a:ext cx="3493750" cy="277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Using SkLearn</a:t>
            </a:r>
            <a:r>
              <a:rPr lang="en"/>
              <a:t> :-</a:t>
            </a:r>
            <a:endParaRPr/>
          </a:p>
        </p:txBody>
      </p:sp>
      <p:pic>
        <p:nvPicPr>
          <p:cNvPr id="197" name="Google Shape;197;p36"/>
          <p:cNvPicPr preferRelativeResize="0"/>
          <p:nvPr/>
        </p:nvPicPr>
        <p:blipFill rotWithShape="1">
          <a:blip r:embed="rId3">
            <a:alphaModFix/>
          </a:blip>
          <a:srcRect b="0" l="14914" r="6586" t="16065"/>
          <a:stretch/>
        </p:blipFill>
        <p:spPr>
          <a:xfrm>
            <a:off x="834625" y="1093850"/>
            <a:ext cx="6736060" cy="404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Caveat"/>
                <a:ea typeface="Caveat"/>
                <a:cs typeface="Caveat"/>
                <a:sym typeface="Caveat"/>
              </a:rPr>
              <a:t>Levenstein</a:t>
            </a:r>
            <a:r>
              <a:rPr lang="en">
                <a:latin typeface="Caveat"/>
                <a:ea typeface="Caveat"/>
                <a:cs typeface="Caveat"/>
                <a:sym typeface="Caveat"/>
              </a:rPr>
              <a:t> ? </a:t>
            </a:r>
            <a:r>
              <a:rPr b="0" lang="en">
                <a:latin typeface="Caveat"/>
                <a:ea typeface="Caveat"/>
                <a:cs typeface="Caveat"/>
                <a:sym typeface="Caveat"/>
              </a:rPr>
              <a:t>A new metric</a:t>
            </a:r>
            <a:endParaRPr b="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03" name="Google Shape;203;p37"/>
          <p:cNvPicPr preferRelativeResize="0"/>
          <p:nvPr/>
        </p:nvPicPr>
        <p:blipFill rotWithShape="1">
          <a:blip r:embed="rId3">
            <a:alphaModFix/>
          </a:blip>
          <a:srcRect b="40031" l="23210" r="7566" t="38578"/>
          <a:stretch/>
        </p:blipFill>
        <p:spPr>
          <a:xfrm>
            <a:off x="607675" y="1302875"/>
            <a:ext cx="7981750" cy="156164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7"/>
          <p:cNvSpPr txBox="1"/>
          <p:nvPr/>
        </p:nvSpPr>
        <p:spPr>
          <a:xfrm>
            <a:off x="508550" y="2951275"/>
            <a:ext cx="71388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AutoNum type="arabicPeriod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Deletion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AutoNum type="arabicPeriod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Insertion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AutoNum type="arabicPeriod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Match / Mismatch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05" name="Google Shape;205;p37"/>
          <p:cNvSpPr txBox="1"/>
          <p:nvPr/>
        </p:nvSpPr>
        <p:spPr>
          <a:xfrm>
            <a:off x="3123675" y="3073550"/>
            <a:ext cx="5795400" cy="15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22222"/>
                </a:solidFill>
                <a:highlight>
                  <a:srgbClr val="FFFFFF"/>
                </a:highlight>
              </a:rPr>
              <a:t>Eg:</a:t>
            </a:r>
            <a:endParaRPr b="1"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42900" lvl="0" marL="9017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1800"/>
              <a:buAutoNum type="arabicPeriod"/>
            </a:pPr>
            <a:r>
              <a:rPr b="1" lang="en" sz="1800">
                <a:solidFill>
                  <a:srgbClr val="222222"/>
                </a:solidFill>
                <a:highlight>
                  <a:srgbClr val="FFFFFF"/>
                </a:highlight>
              </a:rPr>
              <a:t>k</a:t>
            </a: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</a:rPr>
              <a:t>itten &gt; </a:t>
            </a:r>
            <a:r>
              <a:rPr b="1" lang="en" sz="1800">
                <a:solidFill>
                  <a:srgbClr val="222222"/>
                </a:solidFill>
                <a:highlight>
                  <a:srgbClr val="FFFFFF"/>
                </a:highlight>
              </a:rPr>
              <a:t>s</a:t>
            </a: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</a:rPr>
              <a:t>itten (substitution of "s" for "k")</a:t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42900" lvl="0" marL="901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AutoNum type="arabicPeriod"/>
            </a:pP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</a:rPr>
              <a:t>sitt</a:t>
            </a:r>
            <a:r>
              <a:rPr b="1" lang="en" sz="1800">
                <a:solidFill>
                  <a:srgbClr val="222222"/>
                </a:solidFill>
                <a:highlight>
                  <a:srgbClr val="FFFFFF"/>
                </a:highlight>
              </a:rPr>
              <a:t>e</a:t>
            </a: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</a:rPr>
              <a:t>n &gt; sitt</a:t>
            </a:r>
            <a:r>
              <a:rPr b="1" lang="en" sz="1800">
                <a:solidFill>
                  <a:srgbClr val="222222"/>
                </a:solidFill>
                <a:highlight>
                  <a:srgbClr val="FFFFFF"/>
                </a:highlight>
              </a:rPr>
              <a:t>i</a:t>
            </a: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</a:rPr>
              <a:t>n (substitution of "i" for "e")</a:t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42900" lvl="0" marL="901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AutoNum type="arabicPeriod"/>
            </a:pP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</a:rPr>
              <a:t>sittin &gt; sittin</a:t>
            </a:r>
            <a:r>
              <a:rPr b="1" lang="en" sz="1800">
                <a:solidFill>
                  <a:srgbClr val="222222"/>
                </a:solidFill>
                <a:highlight>
                  <a:srgbClr val="FFFFFF"/>
                </a:highlight>
              </a:rPr>
              <a:t>g</a:t>
            </a: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</a:rPr>
              <a:t> (insertion of "g" at the end).</a:t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8"/>
          <p:cNvPicPr preferRelativeResize="0"/>
          <p:nvPr/>
        </p:nvPicPr>
        <p:blipFill rotWithShape="1">
          <a:blip r:embed="rId3">
            <a:alphaModFix/>
          </a:blip>
          <a:srcRect b="6555" l="25303" r="21269" t="33251"/>
          <a:stretch/>
        </p:blipFill>
        <p:spPr>
          <a:xfrm>
            <a:off x="198701" y="162625"/>
            <a:ext cx="4598175" cy="291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8"/>
          <p:cNvPicPr preferRelativeResize="0"/>
          <p:nvPr/>
        </p:nvPicPr>
        <p:blipFill rotWithShape="1">
          <a:blip r:embed="rId4">
            <a:alphaModFix/>
          </a:blip>
          <a:srcRect b="9024" l="25049" r="10868" t="33125"/>
          <a:stretch/>
        </p:blipFill>
        <p:spPr>
          <a:xfrm>
            <a:off x="3136075" y="2119650"/>
            <a:ext cx="5738399" cy="291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Caveat"/>
                <a:ea typeface="Caveat"/>
                <a:cs typeface="Caveat"/>
                <a:sym typeface="Caveat"/>
              </a:rPr>
              <a:t>Algorithm selection</a:t>
            </a:r>
            <a:r>
              <a:rPr b="0" lang="en">
                <a:latin typeface="Arial"/>
                <a:ea typeface="Arial"/>
                <a:cs typeface="Arial"/>
                <a:sym typeface="Arial"/>
              </a:rPr>
              <a:t> :-</a:t>
            </a:r>
            <a:endParaRPr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 Sans"/>
              <a:buChar char="●"/>
            </a:pPr>
            <a:r>
              <a:rPr lang="en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Best three of them proved to be-</a:t>
            </a:r>
            <a:endParaRPr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 Sans"/>
              <a:buAutoNum type="arabicPeriod"/>
            </a:pPr>
            <a:r>
              <a:rPr lang="en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Multinomial NB</a:t>
            </a:r>
            <a:endParaRPr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 Sans"/>
              <a:buAutoNum type="arabicPeriod"/>
            </a:pPr>
            <a:r>
              <a:rPr lang="en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K Nearest Neighbor</a:t>
            </a:r>
            <a:endParaRPr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 Sans"/>
              <a:buAutoNum type="arabicPeriod"/>
            </a:pPr>
            <a:r>
              <a:rPr lang="en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Random Forest</a:t>
            </a:r>
            <a:endParaRPr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 Sans"/>
              <a:buAutoNum type="arabicPeriod"/>
            </a:pPr>
            <a:r>
              <a:rPr lang="en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Neural Network (MLP)</a:t>
            </a:r>
            <a:endParaRPr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 Sans"/>
              <a:buChar char="●"/>
            </a:pPr>
            <a:r>
              <a:rPr lang="en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KNN and Random Forest require dimensionality reduction technique applied to high dimensional data before training </a:t>
            </a:r>
            <a:endParaRPr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Caveat"/>
                <a:ea typeface="Caveat"/>
                <a:cs typeface="Caveat"/>
                <a:sym typeface="Caveat"/>
              </a:rPr>
              <a:t>Evaluation metrics</a:t>
            </a:r>
            <a:endParaRPr u="sng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23" name="Google Shape;223;p4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 Sans"/>
              <a:buChar char="●"/>
            </a:pPr>
            <a:r>
              <a:rPr lang="en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F1 Score :- Harmonic mean of two metrics Precision and Recall.</a:t>
            </a:r>
            <a:endParaRPr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	F1= 2*( Precision*Recall) / (</a:t>
            </a:r>
            <a:r>
              <a:rPr lang="en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 Precision+Recall)</a:t>
            </a:r>
            <a:endParaRPr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 Sans"/>
              <a:buChar char="●"/>
            </a:pPr>
            <a:r>
              <a:rPr lang="en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Where Precision measures how well the model avoids assigning wrong keywords to an article</a:t>
            </a:r>
            <a:endParaRPr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 Sans"/>
              <a:buChar char="●"/>
            </a:pPr>
            <a:r>
              <a:rPr lang="en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And Recall  measures how well the model assigns keywords correctly to an article</a:t>
            </a:r>
            <a:endParaRPr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 Sans"/>
              <a:buChar char="●"/>
            </a:pPr>
            <a:r>
              <a:rPr lang="en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Confusion Matrix</a:t>
            </a:r>
            <a:endParaRPr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type="title"/>
          </p:nvPr>
        </p:nvSpPr>
        <p:spPr>
          <a:xfrm>
            <a:off x="311700" y="12600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Caveat"/>
                <a:ea typeface="Caveat"/>
                <a:cs typeface="Caveat"/>
                <a:sym typeface="Caveat"/>
              </a:rPr>
              <a:t>Results</a:t>
            </a:r>
            <a:r>
              <a:rPr lang="en">
                <a:latin typeface="Caveat"/>
                <a:ea typeface="Caveat"/>
                <a:cs typeface="Caveat"/>
                <a:sym typeface="Caveat"/>
              </a:rPr>
              <a:t> 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29" name="Google Shape;229;p41"/>
          <p:cNvPicPr preferRelativeResize="0"/>
          <p:nvPr/>
        </p:nvPicPr>
        <p:blipFill rotWithShape="1">
          <a:blip r:embed="rId3">
            <a:alphaModFix/>
          </a:blip>
          <a:srcRect b="0" l="6401" r="36288" t="18253"/>
          <a:stretch/>
        </p:blipFill>
        <p:spPr>
          <a:xfrm>
            <a:off x="311700" y="1367391"/>
            <a:ext cx="4349600" cy="339336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1"/>
          <p:cNvSpPr txBox="1"/>
          <p:nvPr/>
        </p:nvSpPr>
        <p:spPr>
          <a:xfrm>
            <a:off x="434175" y="927000"/>
            <a:ext cx="4499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Multinomial NB :-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31" name="Google Shape;231;p41"/>
          <p:cNvPicPr preferRelativeResize="0"/>
          <p:nvPr/>
        </p:nvPicPr>
        <p:blipFill rotWithShape="1">
          <a:blip r:embed="rId4">
            <a:alphaModFix/>
          </a:blip>
          <a:srcRect b="0" l="24595" r="35255" t="31972"/>
          <a:stretch/>
        </p:blipFill>
        <p:spPr>
          <a:xfrm>
            <a:off x="5161900" y="927001"/>
            <a:ext cx="3459576" cy="36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603650"/>
            <a:ext cx="8520600" cy="39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 Sans"/>
              <a:buAutoNum type="arabicPeriod"/>
            </a:pPr>
            <a:r>
              <a:rPr lang="en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For content marketers and decision makers</a:t>
            </a:r>
            <a:endParaRPr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 Sans"/>
              <a:buAutoNum type="arabicPeriod"/>
            </a:pPr>
            <a:r>
              <a:rPr lang="en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Unstructured large Data scattered across platforms</a:t>
            </a:r>
            <a:endParaRPr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 Sans"/>
              <a:buAutoNum type="arabicPeriod"/>
            </a:pPr>
            <a:r>
              <a:rPr lang="en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Manually tagging online content is problematic</a:t>
            </a:r>
            <a:endParaRPr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 Sans"/>
              <a:buAutoNum type="arabicPeriod"/>
            </a:pPr>
            <a:r>
              <a:rPr lang="en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For proper content marketing management </a:t>
            </a:r>
            <a:endParaRPr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8026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latin typeface="Caveat"/>
                <a:ea typeface="Caveat"/>
                <a:cs typeface="Caveat"/>
                <a:sym typeface="Caveat"/>
              </a:rPr>
              <a:t>Objective of the presentation</a:t>
            </a:r>
            <a:r>
              <a:rPr lang="en" sz="3000">
                <a:latin typeface="Caveat"/>
                <a:ea typeface="Caveat"/>
                <a:cs typeface="Caveat"/>
                <a:sym typeface="Caveat"/>
              </a:rPr>
              <a:t>:</a:t>
            </a:r>
            <a:r>
              <a:rPr lang="en" sz="3000">
                <a:latin typeface="Caveat"/>
                <a:ea typeface="Caveat"/>
                <a:cs typeface="Caveat"/>
                <a:sym typeface="Caveat"/>
              </a:rPr>
              <a:t>Why auto-tagging online content?</a:t>
            </a:r>
            <a:r>
              <a:rPr lang="en" sz="3000"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lang="en" sz="3000"/>
              <a:t> </a:t>
            </a:r>
            <a:endParaRPr sz="3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2"/>
          <p:cNvSpPr txBox="1"/>
          <p:nvPr>
            <p:ph type="title"/>
          </p:nvPr>
        </p:nvSpPr>
        <p:spPr>
          <a:xfrm>
            <a:off x="311700" y="12227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Caveat"/>
                <a:ea typeface="Caveat"/>
                <a:cs typeface="Caveat"/>
                <a:sym typeface="Caveat"/>
              </a:rPr>
              <a:t>Results(contd.)</a:t>
            </a:r>
            <a:r>
              <a:rPr lang="en">
                <a:latin typeface="Caveat"/>
                <a:ea typeface="Caveat"/>
                <a:cs typeface="Caveat"/>
                <a:sym typeface="Caveat"/>
              </a:rPr>
              <a:t> 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grpSp>
        <p:nvGrpSpPr>
          <p:cNvPr id="237" name="Google Shape;237;p42"/>
          <p:cNvGrpSpPr/>
          <p:nvPr/>
        </p:nvGrpSpPr>
        <p:grpSpPr>
          <a:xfrm>
            <a:off x="258716" y="898613"/>
            <a:ext cx="4428456" cy="3931169"/>
            <a:chOff x="4474618" y="964992"/>
            <a:chExt cx="4499092" cy="3969274"/>
          </a:xfrm>
        </p:grpSpPr>
        <p:pic>
          <p:nvPicPr>
            <p:cNvPr id="238" name="Google Shape;238;p42"/>
            <p:cNvPicPr preferRelativeResize="0"/>
            <p:nvPr/>
          </p:nvPicPr>
          <p:blipFill rotWithShape="1">
            <a:blip r:embed="rId3">
              <a:alphaModFix/>
            </a:blip>
            <a:srcRect b="0" l="9100" r="28010" t="17115"/>
            <a:stretch/>
          </p:blipFill>
          <p:spPr>
            <a:xfrm>
              <a:off x="4474618" y="1306134"/>
              <a:ext cx="4499092" cy="36281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9" name="Google Shape;239;p42"/>
            <p:cNvSpPr txBox="1"/>
            <p:nvPr/>
          </p:nvSpPr>
          <p:spPr>
            <a:xfrm>
              <a:off x="4774753" y="964992"/>
              <a:ext cx="2923500" cy="4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Source Code Pro"/>
                  <a:ea typeface="Source Code Pro"/>
                  <a:cs typeface="Source Code Pro"/>
                  <a:sym typeface="Source Code Pro"/>
                </a:rPr>
                <a:t>Random Forest :-</a:t>
              </a:r>
              <a:endParaRPr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pic>
        <p:nvPicPr>
          <p:cNvPr id="240" name="Google Shape;240;p42"/>
          <p:cNvPicPr preferRelativeResize="0"/>
          <p:nvPr/>
        </p:nvPicPr>
        <p:blipFill rotWithShape="1">
          <a:blip r:embed="rId4">
            <a:alphaModFix/>
          </a:blip>
          <a:srcRect b="0" l="24943" r="32598" t="32240"/>
          <a:stretch/>
        </p:blipFill>
        <p:spPr>
          <a:xfrm>
            <a:off x="4950000" y="1043426"/>
            <a:ext cx="3882298" cy="364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/>
          <p:nvPr/>
        </p:nvSpPr>
        <p:spPr>
          <a:xfrm>
            <a:off x="578725" y="479650"/>
            <a:ext cx="36951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K Nearest Neighbours :-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(k=15)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46" name="Google Shape;246;p43"/>
          <p:cNvPicPr preferRelativeResize="0"/>
          <p:nvPr/>
        </p:nvPicPr>
        <p:blipFill rotWithShape="1">
          <a:blip r:embed="rId3">
            <a:alphaModFix/>
          </a:blip>
          <a:srcRect b="697" l="14600" r="28742" t="17213"/>
          <a:stretch/>
        </p:blipFill>
        <p:spPr>
          <a:xfrm>
            <a:off x="263300" y="1171528"/>
            <a:ext cx="4709200" cy="3971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3"/>
          <p:cNvPicPr preferRelativeResize="0"/>
          <p:nvPr/>
        </p:nvPicPr>
        <p:blipFill rotWithShape="1">
          <a:blip r:embed="rId4">
            <a:alphaModFix/>
          </a:blip>
          <a:srcRect b="0" l="23680" r="32014" t="32890"/>
          <a:stretch/>
        </p:blipFill>
        <p:spPr>
          <a:xfrm>
            <a:off x="5217875" y="924600"/>
            <a:ext cx="3829724" cy="404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4"/>
          <p:cNvSpPr txBox="1"/>
          <p:nvPr>
            <p:ph type="title"/>
          </p:nvPr>
        </p:nvSpPr>
        <p:spPr>
          <a:xfrm>
            <a:off x="344063" y="0"/>
            <a:ext cx="85206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Elbow plot for the selection of k</a:t>
            </a:r>
            <a:r>
              <a:rPr lang="en"/>
              <a:t> :-</a:t>
            </a:r>
            <a:endParaRPr/>
          </a:p>
        </p:txBody>
      </p:sp>
      <p:pic>
        <p:nvPicPr>
          <p:cNvPr id="253" name="Google Shape;253;p44"/>
          <p:cNvPicPr preferRelativeResize="0"/>
          <p:nvPr/>
        </p:nvPicPr>
        <p:blipFill rotWithShape="1">
          <a:blip r:embed="rId3">
            <a:alphaModFix/>
          </a:blip>
          <a:srcRect b="4029" l="14254" r="24621" t="16656"/>
          <a:stretch/>
        </p:blipFill>
        <p:spPr>
          <a:xfrm>
            <a:off x="247875" y="867425"/>
            <a:ext cx="8712976" cy="427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Caveat"/>
                <a:ea typeface="Caveat"/>
                <a:cs typeface="Caveat"/>
                <a:sym typeface="Caveat"/>
              </a:rPr>
              <a:t>Run time Dilemma</a:t>
            </a:r>
            <a:endParaRPr u="sng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59" name="Google Shape;259;p45"/>
          <p:cNvSpPr txBox="1"/>
          <p:nvPr>
            <p:ph idx="1" type="body"/>
          </p:nvPr>
        </p:nvSpPr>
        <p:spPr>
          <a:xfrm>
            <a:off x="311700" y="1228675"/>
            <a:ext cx="8520600" cy="37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Computing the algorithms ‘run time’ (i.e.,time taken to fit the model):</a:t>
            </a:r>
            <a:endParaRPr b="1" sz="2000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D0D0D"/>
              </a:buClr>
              <a:buSzPts val="2000"/>
              <a:buFont typeface="Nunito Sans"/>
              <a:buChar char="●"/>
            </a:pPr>
            <a:r>
              <a:rPr b="1" lang="en" sz="2000">
                <a:solidFill>
                  <a:srgbClr val="0D0D0D"/>
                </a:solidFill>
                <a:latin typeface="Nunito Sans"/>
                <a:ea typeface="Nunito Sans"/>
                <a:cs typeface="Nunito Sans"/>
                <a:sym typeface="Nunito Sans"/>
              </a:rPr>
              <a:t>KNN</a:t>
            </a:r>
            <a:r>
              <a:rPr lang="en" sz="2000">
                <a:solidFill>
                  <a:srgbClr val="0D0D0D"/>
                </a:solidFill>
                <a:latin typeface="Nunito Sans"/>
                <a:ea typeface="Nunito Sans"/>
                <a:cs typeface="Nunito Sans"/>
                <a:sym typeface="Nunito Sans"/>
              </a:rPr>
              <a:t> :is the fastest, taking only </a:t>
            </a:r>
            <a:r>
              <a:rPr b="1" lang="en" sz="2000">
                <a:solidFill>
                  <a:srgbClr val="0D0D0D"/>
                </a:solidFill>
                <a:latin typeface="Nunito Sans"/>
                <a:ea typeface="Nunito Sans"/>
                <a:cs typeface="Nunito Sans"/>
                <a:sym typeface="Nunito Sans"/>
              </a:rPr>
              <a:t>0.184 s </a:t>
            </a:r>
            <a:r>
              <a:rPr lang="en" sz="2000">
                <a:solidFill>
                  <a:srgbClr val="0D0D0D"/>
                </a:solidFill>
                <a:latin typeface="Nunito Sans"/>
                <a:ea typeface="Nunito Sans"/>
                <a:cs typeface="Nunito Sans"/>
                <a:sym typeface="Nunito Sans"/>
              </a:rPr>
              <a:t>to run on a test  set of 10,000 articles</a:t>
            </a:r>
            <a:endParaRPr sz="2000">
              <a:solidFill>
                <a:srgbClr val="0D0D0D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000"/>
              <a:buFont typeface="Nunito Sans"/>
              <a:buChar char="●"/>
            </a:pPr>
            <a:r>
              <a:rPr b="1" lang="en" sz="2000">
                <a:solidFill>
                  <a:srgbClr val="0D0D0D"/>
                </a:solidFill>
                <a:latin typeface="Nunito Sans"/>
                <a:ea typeface="Nunito Sans"/>
                <a:cs typeface="Nunito Sans"/>
                <a:sym typeface="Nunito Sans"/>
              </a:rPr>
              <a:t>Random Forest  </a:t>
            </a:r>
            <a:r>
              <a:rPr lang="en" sz="2000">
                <a:solidFill>
                  <a:srgbClr val="0D0D0D"/>
                </a:solidFill>
                <a:latin typeface="Nunito Sans"/>
                <a:ea typeface="Nunito Sans"/>
                <a:cs typeface="Nunito Sans"/>
                <a:sym typeface="Nunito Sans"/>
              </a:rPr>
              <a:t>takes </a:t>
            </a:r>
            <a:r>
              <a:rPr b="1" lang="en" sz="2000">
                <a:solidFill>
                  <a:srgbClr val="0D0D0D"/>
                </a:solidFill>
                <a:latin typeface="Nunito Sans"/>
                <a:ea typeface="Nunito Sans"/>
                <a:cs typeface="Nunito Sans"/>
                <a:sym typeface="Nunito Sans"/>
              </a:rPr>
              <a:t>5.612</a:t>
            </a:r>
            <a:r>
              <a:rPr lang="en" sz="2000">
                <a:solidFill>
                  <a:srgbClr val="0D0D0D"/>
                </a:solidFill>
                <a:latin typeface="Nunito Sans"/>
                <a:ea typeface="Nunito Sans"/>
                <a:cs typeface="Nunito Sans"/>
                <a:sym typeface="Nunito Sans"/>
              </a:rPr>
              <a:t>  and</a:t>
            </a:r>
            <a:endParaRPr sz="2000">
              <a:solidFill>
                <a:srgbClr val="0D0D0D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000"/>
              <a:buFont typeface="Nunito Sans"/>
              <a:buChar char="●"/>
            </a:pPr>
            <a:r>
              <a:rPr b="1" lang="en" sz="2000">
                <a:solidFill>
                  <a:srgbClr val="0D0D0D"/>
                </a:solidFill>
                <a:latin typeface="Nunito Sans"/>
                <a:ea typeface="Nunito Sans"/>
                <a:cs typeface="Nunito Sans"/>
                <a:sym typeface="Nunito Sans"/>
              </a:rPr>
              <a:t>NN</a:t>
            </a:r>
            <a:r>
              <a:rPr lang="en" sz="2000">
                <a:solidFill>
                  <a:srgbClr val="0D0D0D"/>
                </a:solidFill>
                <a:latin typeface="Nunito Sans"/>
                <a:ea typeface="Nunito Sans"/>
                <a:cs typeface="Nunito Sans"/>
                <a:sym typeface="Nunito Sans"/>
              </a:rPr>
              <a:t> takes </a:t>
            </a:r>
            <a:r>
              <a:rPr b="1" lang="en" sz="2000">
                <a:solidFill>
                  <a:srgbClr val="0D0D0D"/>
                </a:solidFill>
                <a:latin typeface="Nunito Sans"/>
                <a:ea typeface="Nunito Sans"/>
                <a:cs typeface="Nunito Sans"/>
                <a:sym typeface="Nunito Sans"/>
              </a:rPr>
              <a:t>14.668s</a:t>
            </a:r>
            <a:r>
              <a:rPr lang="en" sz="2000">
                <a:solidFill>
                  <a:srgbClr val="0D0D0D"/>
                </a:solidFill>
                <a:latin typeface="Nunito Sans"/>
                <a:ea typeface="Nunito Sans"/>
                <a:cs typeface="Nunito Sans"/>
                <a:sym typeface="Nunito Sans"/>
              </a:rPr>
              <a:t>  on the same data.</a:t>
            </a:r>
            <a:endParaRPr sz="2000">
              <a:solidFill>
                <a:srgbClr val="0D0D0D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168275"/>
            <a:ext cx="8520600" cy="9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Caveat"/>
                <a:ea typeface="Caveat"/>
                <a:cs typeface="Caveat"/>
                <a:sym typeface="Caveat"/>
              </a:rPr>
              <a:t>workflow</a:t>
            </a:r>
            <a:endParaRPr u="sng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75" name="Google Shape;75;p16"/>
          <p:cNvSpPr/>
          <p:nvPr/>
        </p:nvSpPr>
        <p:spPr>
          <a:xfrm>
            <a:off x="173525" y="1165025"/>
            <a:ext cx="1920900" cy="718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DATA PARSING</a:t>
            </a:r>
            <a:endParaRPr sz="1800"/>
          </a:p>
        </p:txBody>
      </p:sp>
      <p:sp>
        <p:nvSpPr>
          <p:cNvPr id="76" name="Google Shape;76;p16"/>
          <p:cNvSpPr/>
          <p:nvPr/>
        </p:nvSpPr>
        <p:spPr>
          <a:xfrm>
            <a:off x="2801050" y="1164900"/>
            <a:ext cx="2367300" cy="718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DATA PREPROCESSING</a:t>
            </a:r>
            <a:endParaRPr sz="1800"/>
          </a:p>
        </p:txBody>
      </p:sp>
      <p:sp>
        <p:nvSpPr>
          <p:cNvPr id="77" name="Google Shape;77;p16"/>
          <p:cNvSpPr/>
          <p:nvPr/>
        </p:nvSpPr>
        <p:spPr>
          <a:xfrm>
            <a:off x="5664025" y="1165025"/>
            <a:ext cx="3358800" cy="718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KEYWORDS GENERATION</a:t>
            </a:r>
            <a:endParaRPr sz="1900"/>
          </a:p>
        </p:txBody>
      </p:sp>
      <p:sp>
        <p:nvSpPr>
          <p:cNvPr id="78" name="Google Shape;78;p16"/>
          <p:cNvSpPr/>
          <p:nvPr/>
        </p:nvSpPr>
        <p:spPr>
          <a:xfrm>
            <a:off x="5663950" y="2534550"/>
            <a:ext cx="3358800" cy="718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LDA (To assign labels)</a:t>
            </a:r>
            <a:endParaRPr sz="1800"/>
          </a:p>
        </p:txBody>
      </p:sp>
      <p:sp>
        <p:nvSpPr>
          <p:cNvPr id="79" name="Google Shape;79;p16"/>
          <p:cNvSpPr/>
          <p:nvPr/>
        </p:nvSpPr>
        <p:spPr>
          <a:xfrm>
            <a:off x="5664025" y="3904075"/>
            <a:ext cx="3333900" cy="718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       </a:t>
            </a:r>
            <a:r>
              <a:rPr lang="en" sz="1800"/>
              <a:t>CLASSIFICATION</a:t>
            </a:r>
            <a:endParaRPr sz="1800"/>
          </a:p>
        </p:txBody>
      </p:sp>
      <p:cxnSp>
        <p:nvCxnSpPr>
          <p:cNvPr id="80" name="Google Shape;80;p16"/>
          <p:cNvCxnSpPr>
            <a:stCxn id="75" idx="3"/>
            <a:endCxn id="76" idx="1"/>
          </p:cNvCxnSpPr>
          <p:nvPr/>
        </p:nvCxnSpPr>
        <p:spPr>
          <a:xfrm>
            <a:off x="2094425" y="1524425"/>
            <a:ext cx="70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" name="Google Shape;81;p16"/>
          <p:cNvCxnSpPr>
            <a:stCxn id="76" idx="3"/>
            <a:endCxn id="77" idx="1"/>
          </p:cNvCxnSpPr>
          <p:nvPr/>
        </p:nvCxnSpPr>
        <p:spPr>
          <a:xfrm>
            <a:off x="5168350" y="1524300"/>
            <a:ext cx="49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" name="Google Shape;82;p16"/>
          <p:cNvCxnSpPr>
            <a:stCxn id="77" idx="2"/>
            <a:endCxn id="78" idx="0"/>
          </p:cNvCxnSpPr>
          <p:nvPr/>
        </p:nvCxnSpPr>
        <p:spPr>
          <a:xfrm>
            <a:off x="7343425" y="1883825"/>
            <a:ext cx="0" cy="65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" name="Google Shape;83;p16"/>
          <p:cNvCxnSpPr>
            <a:stCxn id="78" idx="2"/>
            <a:endCxn id="79" idx="0"/>
          </p:cNvCxnSpPr>
          <p:nvPr/>
        </p:nvCxnSpPr>
        <p:spPr>
          <a:xfrm flipH="1">
            <a:off x="7331050" y="3253350"/>
            <a:ext cx="12300" cy="65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16892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Data Collection</a:t>
            </a:r>
            <a:r>
              <a:rPr lang="en"/>
              <a:t> - </a:t>
            </a:r>
            <a:r>
              <a:rPr b="0" lang="en">
                <a:latin typeface="Comic Sans MS"/>
                <a:ea typeface="Comic Sans MS"/>
                <a:cs typeface="Comic Sans MS"/>
                <a:sym typeface="Comic Sans MS"/>
              </a:rPr>
              <a:t>URL parsing</a:t>
            </a:r>
            <a:endParaRPr b="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 b="10792" l="25349" r="12029" t="32793"/>
          <a:stretch/>
        </p:blipFill>
        <p:spPr>
          <a:xfrm>
            <a:off x="1289712" y="1192802"/>
            <a:ext cx="6564576" cy="332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 rotWithShape="1">
          <a:blip r:embed="rId3">
            <a:alphaModFix/>
          </a:blip>
          <a:srcRect b="12071" l="25036" r="12342" t="31516"/>
          <a:stretch/>
        </p:blipFill>
        <p:spPr>
          <a:xfrm>
            <a:off x="0" y="0"/>
            <a:ext cx="5258099" cy="266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 rotWithShape="1">
          <a:blip r:embed="rId4">
            <a:alphaModFix/>
          </a:blip>
          <a:srcRect b="15774" l="24588" r="11329" t="31973"/>
          <a:stretch/>
        </p:blipFill>
        <p:spPr>
          <a:xfrm>
            <a:off x="2869225" y="2138625"/>
            <a:ext cx="5809424" cy="266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Keyword Extraction from Articles using NLP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3">
            <a:alphaModFix/>
          </a:blip>
          <a:srcRect b="7495" l="25267" r="39174" t="32158"/>
          <a:stretch/>
        </p:blipFill>
        <p:spPr>
          <a:xfrm>
            <a:off x="162500" y="126075"/>
            <a:ext cx="4153651" cy="349634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/>
        </p:nvSpPr>
        <p:spPr>
          <a:xfrm>
            <a:off x="3067875" y="3540375"/>
            <a:ext cx="4871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title,text,date,keywords,summary,url=process(list(set(lol)))</a:t>
            </a:r>
            <a:endParaRPr/>
          </a:p>
        </p:txBody>
      </p:sp>
      <p:sp>
        <p:nvSpPr>
          <p:cNvPr id="103" name="Google Shape;103;p19"/>
          <p:cNvSpPr txBox="1"/>
          <p:nvPr/>
        </p:nvSpPr>
        <p:spPr>
          <a:xfrm>
            <a:off x="2831400" y="4542225"/>
            <a:ext cx="60009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data=pd.DataFrame({"description":title,"text":text,"date":date,"keywords":keywords,"summary":summary,"url":url})</a:t>
            </a:r>
            <a:endParaRPr/>
          </a:p>
        </p:txBody>
      </p:sp>
      <p:cxnSp>
        <p:nvCxnSpPr>
          <p:cNvPr id="104" name="Google Shape;104;p19"/>
          <p:cNvCxnSpPr>
            <a:stCxn id="102" idx="2"/>
          </p:cNvCxnSpPr>
          <p:nvPr/>
        </p:nvCxnSpPr>
        <p:spPr>
          <a:xfrm>
            <a:off x="5503425" y="3888975"/>
            <a:ext cx="1800" cy="85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5" name="Google Shape;105;p19"/>
          <p:cNvPicPr preferRelativeResize="0"/>
          <p:nvPr/>
        </p:nvPicPr>
        <p:blipFill rotWithShape="1">
          <a:blip r:embed="rId4">
            <a:alphaModFix/>
          </a:blip>
          <a:srcRect b="0" l="24973" r="12670" t="30743"/>
          <a:stretch/>
        </p:blipFill>
        <p:spPr>
          <a:xfrm>
            <a:off x="4694675" y="292850"/>
            <a:ext cx="3893124" cy="274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78100" y="26060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75" y="351064"/>
            <a:ext cx="9144001" cy="4441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5750"/>
            <a:ext cx="9144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